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54" r:id="rId3"/>
    <p:sldId id="355" r:id="rId4"/>
    <p:sldId id="356" r:id="rId5"/>
    <p:sldId id="357" r:id="rId6"/>
    <p:sldId id="358" r:id="rId7"/>
    <p:sldId id="359" r:id="rId8"/>
    <p:sldId id="409" r:id="rId9"/>
    <p:sldId id="4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E227-9A5F-414F-9AF5-ED27AF81169E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E12EE-7A37-4A1D-8B68-9B44B529D3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23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AF55C5D-2E88-41E8-B5D3-B47CEC01B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8FB164E-7A9A-4230-8370-352E35DBF1C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7185B63-1510-4211-B472-40938309A2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7BA3C4EA-C702-4A28-976F-6FBC02133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B64DF6E-A997-4E05-BEFA-C13BFBDAFD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7F5BCED-F6FB-43EC-B858-26F78133ADE1}" type="slidenum">
              <a:rPr lang="en-US" altLang="en-US" smtClean="0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4E86D5A-25B6-4E43-AA46-EB9C8A1687D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48B2D59-79E6-4D42-8174-F9DAFDEDB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03E36F65-258E-49AF-AFBE-B7ACD67309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4987402-14CD-4C35-9518-344C82036A8C}" type="slidenum">
              <a:rPr lang="en-US" altLang="en-US" smtClean="0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57AE41E-D4C7-486B-9B5D-A9FE8686F0D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7295231D-FC0A-4821-9B5F-FF5E88260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DD086CE6-7F5B-418A-A9E2-3C28A3E0F7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E32814A-0C64-4269-A93E-CB846578F774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C6E98A05-19FA-4C5B-A84E-05BACBA77E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C0553652-B385-4B21-A2E5-945986E11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EAAB3E-F183-4427-A156-CE4EC847F1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27989D7-B39B-41B3-8E6F-292948535D27}" type="slidenum">
              <a:rPr lang="en-US" altLang="en-US" smtClean="0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4D3AE2C-2703-4962-A595-49CEB1AC34F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76B6FDBB-3624-439D-8943-5588E27FBD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FFC7FB75-ACE7-4DC7-94E8-8AA9A1517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D6C1B61-D061-459B-A3C8-1EB27CB72CD8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BFDDAF31-D9D8-4584-8E8C-94022CEBF8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7D3B48B9-A042-4F39-B6C8-72196AA63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5150-8EF5-48AB-A118-CAE863E74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C99B1-C3D3-466D-A4B9-C3349EDAD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987D7-5F0A-45A8-B719-8A10EAC1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12A85-C714-4C2B-BD25-9278E305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D5F-6CCF-47BB-A6E2-DAD00221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55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295B-9347-419F-9631-B21566018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EF1A8-A04F-4180-827F-CB32EE34C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EB84B-A4F7-4340-902F-21F4ACFD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C5157-0DFB-46CD-A6CB-E7615E12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FB5F6-C724-4AA1-BCD7-92463DCC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554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10CEF1-69D6-49E4-8748-3AF7FB52F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B0EFB-DC31-4645-9E4B-E0DD9865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7B6-B170-4043-A3D7-ECC2C717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D022A-FD23-4A0A-A372-5A6F49BF5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0D70-3465-4565-B547-1EC2B301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20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221E-2512-4DDC-ADC9-7CC1CDC6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B1F96-FAFA-4ABA-A94D-8F59A6F6A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4CA10-496F-4F62-9F4C-DFBCB1AF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7A584-FD64-42EE-82E0-D3BA49BB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6D47E-0FD3-45A0-8EEC-F26D7EAD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968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BAA7-D0CD-47F3-853C-87A072A6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2D2F5-565C-4B35-937C-E6C9766E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E7213-7324-4824-AD2C-49C17F41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F3ECA-BDD1-40CE-ACFD-51D0B5E8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CE253-6EE2-44EE-89E0-50D2C824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55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C684-DC58-4112-9B81-461E9A57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6C3F4-8037-4A48-9CFF-591E734C0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305EC-3A71-4A92-98B8-D0817B7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559A4-C6D7-43BE-89C3-3826C0D9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7BD9B-88A3-48CD-A9E1-C69C9A97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C9588-1744-4773-920F-F0C359CF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93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ADCD-DA92-4C06-BC87-EAF9D549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24E46-9B48-425B-ABA1-3AC5E85F5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00DB0-EC0E-4EB6-8158-BA9063E31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EF1C9-E3FE-4264-BD78-5B853DF54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FC254-85BE-4338-84C4-066D61787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4D520-F0A6-4BEA-8602-C7C1B32BC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A3923-010B-4967-B531-140FE661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924C6-C81E-4F47-8515-719D2C46E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83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45EB-0A0B-4A89-B058-13E81511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5CB35-7F2C-4B47-B948-89518292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E5EAA-054B-464D-904D-8236746F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C248F-5E86-441B-AEAC-B5FC1E3B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90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D0A27-B849-4954-B5E9-22F45CB9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03D8E-474C-4257-9FA7-2FAD8859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C9257-AE8B-4D0D-84C3-ECC114E2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26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537C-E374-4D2E-B80A-893C6770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4F8F-6CA6-4C9E-B435-88920CB1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CD19C-C284-4E30-ABD2-1FEAB1A31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A5C02-F793-4CBF-8293-7C54EB99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92FB-D4B8-4D57-8FEB-1D7DAAF8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9CA7-7720-4F1D-A9E1-A925E0DB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1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C8AF-5505-4E9A-9379-ED7C86C9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FC7CD-F119-4AA0-BDFF-78BE5342BA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63164-3839-459B-84DE-1CB700979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1FE41-9ECF-428C-A3FC-36FF24C2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5C624-DEC3-4610-98A6-EFDCC25F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E1129-8C22-467B-B90A-F4A5157B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07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EED280-65B7-454D-B100-7144B467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B2ADC-E2FF-4AFC-B0DB-EEEF5DEE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D56F7-02E7-4EF0-A045-29BFDF1CF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763DC-9F27-40FE-A929-96ED2769BB94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CF07C-0D71-49A4-9424-C0983CD9A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D614-9841-4F4C-8381-4EA332B50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466AF-4734-461B-A8EE-C5A7DAADA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52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7F3A-4A67-4F0E-8DB9-654750AF6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5206-0891-4203-ADA6-C936DD110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Steps: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Go to slide 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Select slide show option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Click on Replay</a:t>
            </a:r>
          </a:p>
        </p:txBody>
      </p:sp>
    </p:spTree>
    <p:extLst>
      <p:ext uri="{BB962C8B-B14F-4D97-AF65-F5344CB8AC3E}">
        <p14:creationId xmlns:p14="http://schemas.microsoft.com/office/powerpoint/2010/main" val="381437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65F75F3-AFFE-47DF-A4C0-4EDA52882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E84440DC-D63E-4F56-82A4-4F9E66838A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7125" y="1157288"/>
            <a:ext cx="7702550" cy="4940300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831975" algn="l"/>
              </a:tabLst>
            </a:pPr>
            <a:r>
              <a:rPr lang="en-US" altLang="en-US"/>
              <a:t>Memory-management scheme that supports user view of memory </a:t>
            </a:r>
            <a:endParaRPr lang="en-US" altLang="en-US" sz="800"/>
          </a:p>
          <a:p>
            <a:pPr>
              <a:tabLst>
                <a:tab pos="1831975" algn="l"/>
              </a:tabLst>
            </a:pPr>
            <a:r>
              <a:rPr lang="en-US" altLang="en-US"/>
              <a:t>A program is a collection of segments</a:t>
            </a:r>
          </a:p>
          <a:p>
            <a:pPr lvl="1">
              <a:tabLst>
                <a:tab pos="1831975" algn="l"/>
              </a:tabLst>
            </a:pPr>
            <a:r>
              <a:rPr lang="en-US" altLang="en-US"/>
              <a:t>A segment is a logical unit such as: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main program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procedure 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function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method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object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local variables, global variables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common block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stack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symbol table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arrays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C0C599-DFED-45D3-B58F-E6E222F64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45"/>
    </mc:Choice>
    <mc:Fallback>
      <p:transition spd="slow" advTm="76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5A4591A1-2CF3-4032-A811-FAA5BA239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User</a:t>
            </a:r>
            <a:r>
              <a:rPr lang="ja-JP" altLang="en-US"/>
              <a:t>’</a:t>
            </a:r>
            <a:r>
              <a:rPr lang="en-US" altLang="ja-JP"/>
              <a:t>s View of a Program</a:t>
            </a:r>
            <a:endParaRPr lang="en-US" altLang="en-US" sz="2400"/>
          </a:p>
        </p:txBody>
      </p:sp>
      <p:pic>
        <p:nvPicPr>
          <p:cNvPr id="86019" name="Picture 6">
            <a:extLst>
              <a:ext uri="{FF2B5EF4-FFF2-40B4-BE49-F238E27FC236}">
                <a16:creationId xmlns:a16="http://schemas.microsoft.com/office/drawing/2014/main" id="{0D1EE6C9-B8B8-4C08-92CC-2642A073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B07D71-1F3D-4382-8390-31DA92CAB8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6"/>
    </mc:Choice>
    <mc:Fallback>
      <p:transition spd="slow" advTm="23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C04F695-28D6-4F3D-8170-4461C6CC1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9826" y="136526"/>
            <a:ext cx="7800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Logical View of Segmentation</a:t>
            </a:r>
          </a:p>
        </p:txBody>
      </p:sp>
      <p:sp>
        <p:nvSpPr>
          <p:cNvPr id="88067" name="Oval 3">
            <a:extLst>
              <a:ext uri="{FF2B5EF4-FFF2-40B4-BE49-F238E27FC236}">
                <a16:creationId xmlns:a16="http://schemas.microsoft.com/office/drawing/2014/main" id="{F2C62189-2311-4187-B65F-81BDCA156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55868747-22A1-491B-B124-1CB367758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88069" name="Rectangle 5">
            <a:extLst>
              <a:ext uri="{FF2B5EF4-FFF2-40B4-BE49-F238E27FC236}">
                <a16:creationId xmlns:a16="http://schemas.microsoft.com/office/drawing/2014/main" id="{C21BD3E5-49DF-4B24-990E-33D6B4E87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3</a:t>
            </a: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3B749041-F0FE-43A0-8A25-5D9A2CD16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2</a:t>
            </a:r>
          </a:p>
        </p:txBody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84B988DC-B36B-47E2-9850-DE76D807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4</a:t>
            </a:r>
          </a:p>
        </p:txBody>
      </p:sp>
      <p:grpSp>
        <p:nvGrpSpPr>
          <p:cNvPr id="88072" name="Group 24">
            <a:extLst>
              <a:ext uri="{FF2B5EF4-FFF2-40B4-BE49-F238E27FC236}">
                <a16:creationId xmlns:a16="http://schemas.microsoft.com/office/drawing/2014/main" id="{CA3F90C3-7626-4CBE-893F-3E8B8230F31A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171575"/>
            <a:ext cx="1143000" cy="3962400"/>
            <a:chOff x="3888" y="1056"/>
            <a:chExt cx="720" cy="2496"/>
          </a:xfrm>
        </p:grpSpPr>
        <p:grpSp>
          <p:nvGrpSpPr>
            <p:cNvPr id="88075" name="Group 11">
              <a:extLst>
                <a:ext uri="{FF2B5EF4-FFF2-40B4-BE49-F238E27FC236}">
                  <a16:creationId xmlns:a16="http://schemas.microsoft.com/office/drawing/2014/main" id="{8DA1AE05-2F59-473C-A29A-6E61C329C6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88086" name="Rectangle 8">
                <a:extLst>
                  <a:ext uri="{FF2B5EF4-FFF2-40B4-BE49-F238E27FC236}">
                    <a16:creationId xmlns:a16="http://schemas.microsoft.com/office/drawing/2014/main" id="{2BE2862E-BC15-488B-9935-77BADF101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88087" name="Line 9">
                <a:extLst>
                  <a:ext uri="{FF2B5EF4-FFF2-40B4-BE49-F238E27FC236}">
                    <a16:creationId xmlns:a16="http://schemas.microsoft.com/office/drawing/2014/main" id="{B841592C-0FBD-4EA2-A9C8-682A71933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88076" name="Group 12">
              <a:extLst>
                <a:ext uri="{FF2B5EF4-FFF2-40B4-BE49-F238E27FC236}">
                  <a16:creationId xmlns:a16="http://schemas.microsoft.com/office/drawing/2014/main" id="{5A1A024D-4759-42AE-95BB-9F5503638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88084" name="Rectangle 13">
                <a:extLst>
                  <a:ext uri="{FF2B5EF4-FFF2-40B4-BE49-F238E27FC236}">
                    <a16:creationId xmlns:a16="http://schemas.microsoft.com/office/drawing/2014/main" id="{4AC6410E-D398-4792-8924-5C2D59237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88085" name="Line 14">
                <a:extLst>
                  <a:ext uri="{FF2B5EF4-FFF2-40B4-BE49-F238E27FC236}">
                    <a16:creationId xmlns:a16="http://schemas.microsoft.com/office/drawing/2014/main" id="{9010536A-615E-4D26-B69B-9FCF6B34B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88077" name="Text Box 15">
              <a:extLst>
                <a:ext uri="{FF2B5EF4-FFF2-40B4-BE49-F238E27FC236}">
                  <a16:creationId xmlns:a16="http://schemas.microsoft.com/office/drawing/2014/main" id="{AF1F5F3F-24FE-46C1-B4CC-1C4438822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88078" name="Text Box 16">
              <a:extLst>
                <a:ext uri="{FF2B5EF4-FFF2-40B4-BE49-F238E27FC236}">
                  <a16:creationId xmlns:a16="http://schemas.microsoft.com/office/drawing/2014/main" id="{8A9D42D2-48FB-41AD-A02A-FE11243A2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sp>
          <p:nvSpPr>
            <p:cNvPr id="88079" name="Rectangle 17">
              <a:extLst>
                <a:ext uri="{FF2B5EF4-FFF2-40B4-BE49-F238E27FC236}">
                  <a16:creationId xmlns:a16="http://schemas.microsoft.com/office/drawing/2014/main" id="{16DDECFA-DB6B-4923-AA6E-40652623E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88080" name="Rectangle 18">
              <a:extLst>
                <a:ext uri="{FF2B5EF4-FFF2-40B4-BE49-F238E27FC236}">
                  <a16:creationId xmlns:a16="http://schemas.microsoft.com/office/drawing/2014/main" id="{6EAB68C6-75FE-4451-9D59-2FD6B23C6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88081" name="Line 19">
              <a:extLst>
                <a:ext uri="{FF2B5EF4-FFF2-40B4-BE49-F238E27FC236}">
                  <a16:creationId xmlns:a16="http://schemas.microsoft.com/office/drawing/2014/main" id="{418EEFE4-604F-49B2-89B0-C9CAF3971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8082" name="Text Box 20">
              <a:extLst>
                <a:ext uri="{FF2B5EF4-FFF2-40B4-BE49-F238E27FC236}">
                  <a16:creationId xmlns:a16="http://schemas.microsoft.com/office/drawing/2014/main" id="{9FA16F9D-0EF9-49A6-856C-DEE553F00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2</a:t>
              </a:r>
            </a:p>
          </p:txBody>
        </p:sp>
        <p:sp>
          <p:nvSpPr>
            <p:cNvPr id="88083" name="Text Box 21">
              <a:extLst>
                <a:ext uri="{FF2B5EF4-FFF2-40B4-BE49-F238E27FC236}">
                  <a16:creationId xmlns:a16="http://schemas.microsoft.com/office/drawing/2014/main" id="{89D13713-8F15-49AC-A290-DA61573EB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</p:grpSp>
      <p:sp>
        <p:nvSpPr>
          <p:cNvPr id="88073" name="Text Box 22">
            <a:extLst>
              <a:ext uri="{FF2B5EF4-FFF2-40B4-BE49-F238E27FC236}">
                <a16:creationId xmlns:a16="http://schemas.microsoft.com/office/drawing/2014/main" id="{FD84E97C-F0E5-4D6C-B9BE-F328BD37E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user space </a:t>
            </a:r>
          </a:p>
        </p:txBody>
      </p:sp>
      <p:sp>
        <p:nvSpPr>
          <p:cNvPr id="88074" name="Text Box 23">
            <a:extLst>
              <a:ext uri="{FF2B5EF4-FFF2-40B4-BE49-F238E27FC236}">
                <a16:creationId xmlns:a16="http://schemas.microsoft.com/office/drawing/2014/main" id="{342BA01E-F46B-4E56-A353-6B653DC11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physical memory space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8CB109-6732-4728-B7EE-A9758E070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84"/>
    </mc:Choice>
    <mc:Fallback>
      <p:transition spd="slow" advTm="27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9A92D582-5B3A-4DE3-A7D5-E633A5D08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1876" y="166688"/>
            <a:ext cx="7908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 Architecture 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8DBBF34B-788F-403D-BA4A-F90914D4A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7289" y="1093788"/>
            <a:ext cx="7246937" cy="5053012"/>
          </a:xfrm>
        </p:spPr>
        <p:txBody>
          <a:bodyPr>
            <a:normAutofit lnSpcReduction="10000"/>
          </a:bodyPr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/>
              <a:t>Logical address consists of a two tuple:</a:t>
            </a:r>
          </a:p>
          <a:p>
            <a:pPr>
              <a:buNone/>
              <a:tabLst>
                <a:tab pos="1828800" algn="l"/>
                <a:tab pos="2855913" algn="ctr"/>
              </a:tabLst>
            </a:pPr>
            <a:r>
              <a:rPr lang="en-US" altLang="en-US"/>
              <a:t>		&lt;segment-number, offset&gt;,</a:t>
            </a:r>
          </a:p>
          <a:p>
            <a:pPr>
              <a:buNone/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 table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base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limit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The segment table is thus essentially an array of base-limit register pairs.</a:t>
            </a:r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Segment-table base register (STBR)</a:t>
            </a: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Segment-table length register (STLR)</a:t>
            </a:r>
            <a:endParaRPr lang="en-US" altLang="en-US" b="1"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1B7529-826B-49D7-A494-4A12B92CA3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42"/>
    </mc:Choice>
    <mc:Fallback>
      <p:transition spd="slow" advTm="56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FCDAD992-308F-4191-BE4C-647874B0B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6500" y="214313"/>
            <a:ext cx="7829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 Architecture (Cont.)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F90FA975-EB96-44EB-9A40-7D6BDC0B3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0" y="1162051"/>
            <a:ext cx="6775450" cy="4468813"/>
          </a:xfrm>
        </p:spPr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With each entry in segment table associate:</a:t>
            </a:r>
          </a:p>
          <a:p>
            <a:pPr lvl="2"/>
            <a:r>
              <a:rPr lang="en-US" altLang="en-US"/>
              <a:t>validation bit = 0 </a:t>
            </a:r>
            <a:r>
              <a:rPr lang="en-US" altLang="en-US">
                <a:sym typeface="Symbol" panose="05050102010706020507" pitchFamily="18" charset="2"/>
              </a:rPr>
              <a:t> illegal segment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read/write/execute privileges</a:t>
            </a:r>
          </a:p>
          <a:p>
            <a:r>
              <a:rPr lang="en-US" altLang="en-US"/>
              <a:t>Protection bits associated with segments; code sharing occurs at segment level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0882AF-669C-4FBA-BAEE-E48DC3B85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36"/>
    </mc:Choice>
    <mc:Fallback>
      <p:transition spd="slow" advTm="41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75EF675-90D4-4F45-A863-E08A02C06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66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 Hardware</a:t>
            </a:r>
            <a:endParaRPr lang="en-US" altLang="en-US" sz="2400"/>
          </a:p>
        </p:txBody>
      </p:sp>
      <p:pic>
        <p:nvPicPr>
          <p:cNvPr id="94211" name="Picture 4" descr="8">
            <a:extLst>
              <a:ext uri="{FF2B5EF4-FFF2-40B4-BE49-F238E27FC236}">
                <a16:creationId xmlns:a16="http://schemas.microsoft.com/office/drawing/2014/main" id="{2C195230-5D7D-4E66-9E9F-0BB5E9729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1" y="1254125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E5A880-F9BA-4779-AFA8-BB2CA8B26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98"/>
    </mc:Choice>
    <mc:Fallback>
      <p:transition spd="slow" advTm="116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Content Placeholder 3">
            <a:extLst>
              <a:ext uri="{FF2B5EF4-FFF2-40B4-BE49-F238E27FC236}">
                <a16:creationId xmlns:a16="http://schemas.microsoft.com/office/drawing/2014/main" id="{387A6FDB-E637-40D9-B663-A708DB017A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528639"/>
            <a:ext cx="8229600" cy="453072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Consider the following segment table:</a:t>
            </a:r>
          </a:p>
          <a:p>
            <a:pPr marL="742950" lvl="2" indent="0">
              <a:buNone/>
            </a:pPr>
            <a:r>
              <a:rPr lang="en-US" altLang="en-US" b="1" dirty="0"/>
              <a:t>Segment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Base</a:t>
            </a:r>
            <a:r>
              <a:rPr lang="en-US" altLang="en-US" dirty="0"/>
              <a:t>            </a:t>
            </a:r>
            <a:r>
              <a:rPr lang="en-US" altLang="en-US" b="1" dirty="0"/>
              <a:t>Length</a:t>
            </a:r>
          </a:p>
          <a:p>
            <a:pPr marL="742950" lvl="2" indent="0">
              <a:buNone/>
            </a:pPr>
            <a:r>
              <a:rPr lang="en-US" altLang="en-US" dirty="0"/>
              <a:t>0 	             219 	600</a:t>
            </a:r>
          </a:p>
          <a:p>
            <a:pPr marL="742950" lvl="2" indent="0">
              <a:buNone/>
            </a:pPr>
            <a:r>
              <a:rPr lang="en-US" altLang="en-US" dirty="0"/>
              <a:t>1 	             2300 	14</a:t>
            </a:r>
          </a:p>
          <a:p>
            <a:pPr marL="742950" lvl="2" indent="0">
              <a:buNone/>
            </a:pPr>
            <a:r>
              <a:rPr lang="en-US" altLang="en-US" dirty="0"/>
              <a:t>2              90 	                   100</a:t>
            </a:r>
          </a:p>
          <a:p>
            <a:pPr marL="742950" lvl="2" indent="0">
              <a:buNone/>
            </a:pPr>
            <a:r>
              <a:rPr lang="en-US" altLang="en-US" dirty="0"/>
              <a:t>3 	             1327 	580</a:t>
            </a:r>
          </a:p>
          <a:p>
            <a:pPr marL="742950" lvl="2" indent="0">
              <a:buNone/>
            </a:pPr>
            <a:r>
              <a:rPr lang="en-US" altLang="en-US" dirty="0"/>
              <a:t>4              1952	96</a:t>
            </a:r>
          </a:p>
          <a:p>
            <a:r>
              <a:rPr lang="en-US" altLang="en-US" dirty="0"/>
              <a:t>What are the physical addresses for the following logical addresses?</a:t>
            </a:r>
          </a:p>
          <a:p>
            <a:r>
              <a:rPr lang="en-US" altLang="en-US" dirty="0"/>
              <a:t>[s, d]</a:t>
            </a:r>
          </a:p>
          <a:p>
            <a:pPr marL="742950" lvl="2" indent="0">
              <a:buNone/>
            </a:pPr>
            <a:r>
              <a:rPr lang="en-US" altLang="en-US" b="1" dirty="0"/>
              <a:t>a. 0, 430 </a:t>
            </a:r>
          </a:p>
          <a:p>
            <a:pPr marL="742950" lvl="2" indent="0">
              <a:buNone/>
            </a:pPr>
            <a:r>
              <a:rPr lang="en-US" altLang="en-US" dirty="0"/>
              <a:t>430&lt;600</a:t>
            </a:r>
          </a:p>
          <a:p>
            <a:pPr marL="742950" lvl="2" indent="0">
              <a:buNone/>
            </a:pPr>
            <a:r>
              <a:rPr lang="en-US" altLang="en-US" dirty="0"/>
              <a:t>PA= Base + offset= 219+430=649</a:t>
            </a:r>
          </a:p>
          <a:p>
            <a:pPr marL="742950" lvl="2" indent="0">
              <a:buNone/>
            </a:pPr>
            <a:endParaRPr lang="en-US" altLang="en-US" dirty="0"/>
          </a:p>
          <a:p>
            <a:pPr marL="742950" lvl="2" indent="0">
              <a:buNone/>
            </a:pPr>
            <a:r>
              <a:rPr lang="en-US" altLang="en-US" b="1" dirty="0"/>
              <a:t>b.  2, 500</a:t>
            </a:r>
          </a:p>
          <a:p>
            <a:pPr marL="742950" lvl="2" indent="0">
              <a:buNone/>
            </a:pPr>
            <a:r>
              <a:rPr lang="en-US" altLang="en-US" dirty="0"/>
              <a:t>500&gt;100, illegal reference, traps </a:t>
            </a:r>
          </a:p>
          <a:p>
            <a:pPr marL="742950" lvl="2" indent="0">
              <a:buNone/>
            </a:pPr>
            <a:endParaRPr lang="en-IN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F9EB1C-9D8C-45F5-BC7A-B8EC51A8E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637"/>
    </mc:Choice>
    <mc:Fallback>
      <p:transition spd="slow" advTm="153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EE8878E5-97F7-4F5D-806F-731B03D90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B8FD-9332-422F-8EE7-861454F4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2" indent="0">
              <a:buNone/>
              <a:defRPr/>
            </a:pPr>
            <a:r>
              <a:rPr lang="en-US" altLang="en-US" dirty="0"/>
              <a:t>What are the physical addresses for the following logical addresses?</a:t>
            </a:r>
          </a:p>
          <a:p>
            <a:pPr lvl="2" indent="-342900">
              <a:buFont typeface="Webdings" panose="05030102010509060703" pitchFamily="18" charset="2"/>
              <a:buAutoNum type="alphaLcPeriod"/>
              <a:defRPr/>
            </a:pPr>
            <a:endParaRPr lang="en-US" altLang="en-US" dirty="0"/>
          </a:p>
          <a:p>
            <a:pPr marL="742950" lvl="2" indent="0">
              <a:buNone/>
              <a:defRPr/>
            </a:pPr>
            <a:r>
              <a:rPr lang="en-US" altLang="en-US" dirty="0"/>
              <a:t>a. 1, 10</a:t>
            </a:r>
          </a:p>
          <a:p>
            <a:pPr marL="742950" lvl="2" indent="0">
              <a:buNone/>
              <a:defRPr/>
            </a:pPr>
            <a:r>
              <a:rPr lang="en-US" altLang="en-US" dirty="0"/>
              <a:t>b. 3, 400</a:t>
            </a:r>
          </a:p>
          <a:p>
            <a:pPr marL="742950" lvl="2" indent="0">
              <a:buNone/>
              <a:defRPr/>
            </a:pPr>
            <a:r>
              <a:rPr lang="en-US" altLang="en-US" dirty="0"/>
              <a:t>c. 4, 112</a:t>
            </a: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CE607D4-7558-40C8-98EC-366BB884F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8"/>
    </mc:Choice>
    <mc:Fallback>
      <p:transition spd="slow" advTm="1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SharedWithUsers xmlns="6464b784-94fc-4d5d-8912-f9bf35373677">
      <UserInfo>
        <DisplayName/>
        <AccountId xsi:nil="true"/>
        <AccountType/>
      </UserInfo>
    </SharedWithUsers>
    <MediaLengthInSeconds xmlns="803c8e6e-8136-4d7d-af1c-024f8e6687c9" xsi:nil="true"/>
  </documentManagement>
</p:properties>
</file>

<file path=customXml/itemProps1.xml><?xml version="1.0" encoding="utf-8"?>
<ds:datastoreItem xmlns:ds="http://schemas.openxmlformats.org/officeDocument/2006/customXml" ds:itemID="{91FBACC4-5E09-4477-A31C-09FFF23F1D44}"/>
</file>

<file path=customXml/itemProps2.xml><?xml version="1.0" encoding="utf-8"?>
<ds:datastoreItem xmlns:ds="http://schemas.openxmlformats.org/officeDocument/2006/customXml" ds:itemID="{1A896A82-50D0-4D39-BCCE-4796317EADB9}"/>
</file>

<file path=customXml/itemProps3.xml><?xml version="1.0" encoding="utf-8"?>
<ds:datastoreItem xmlns:ds="http://schemas.openxmlformats.org/officeDocument/2006/customXml" ds:itemID="{7249A442-090E-41D9-BA8D-870C2C00E1D8}"/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326</Words>
  <Application>Microsoft Office PowerPoint</Application>
  <PresentationFormat>Widescreen</PresentationFormat>
  <Paragraphs>76</Paragraphs>
  <Slides>9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Times New Roman</vt:lpstr>
      <vt:lpstr>Verdana</vt:lpstr>
      <vt:lpstr>Webdings</vt:lpstr>
      <vt:lpstr>Office Theme</vt:lpstr>
      <vt:lpstr>Segmentation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</dc:title>
  <dc:creator>Chetana Pujari [MAHE-MIT]</dc:creator>
  <cp:lastModifiedBy>Chetana Pujari [MAHE-MIT]</cp:lastModifiedBy>
  <cp:revision>2</cp:revision>
  <dcterms:created xsi:type="dcterms:W3CDTF">2020-04-05T00:46:27Z</dcterms:created>
  <dcterms:modified xsi:type="dcterms:W3CDTF">2020-04-05T03:51:20Z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  <property fmtid="{D5CDD505-2E9C-101B-9397-08002B2CF9AE}" pid="3" name="Order">
    <vt:r8>120700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